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4"/>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65" r:id="rId14"/>
    <p:sldId id="266" r:id="rId15"/>
    <p:sldId id="267" r:id="rId16"/>
    <p:sldId id="268" r:id="rId17"/>
    <p:sldId id="2147481207" r:id="rId18"/>
    <p:sldId id="2147481213" r:id="rId19"/>
    <p:sldId id="2147481208" r:id="rId20"/>
    <p:sldId id="2147481209" r:id="rId21"/>
    <p:sldId id="2147470355" r:id="rId22"/>
    <p:sldId id="2147481210" r:id="rId23"/>
    <p:sldId id="2123258701" r:id="rId24"/>
    <p:sldId id="2147470356" r:id="rId25"/>
    <p:sldId id="2147478754" r:id="rId26"/>
    <p:sldId id="2147481214" r:id="rId27"/>
    <p:sldId id="2147481215" r:id="rId28"/>
    <p:sldId id="2147481216" r:id="rId29"/>
    <p:sldId id="2147481217" r:id="rId30"/>
    <p:sldId id="2147481218" r:id="rId31"/>
    <p:sldId id="2147481219" r:id="rId32"/>
    <p:sldId id="269" r:id="rId33"/>
    <p:sldId id="270" r:id="rId34"/>
    <p:sldId id="271" r:id="rId35"/>
    <p:sldId id="272" r:id="rId36"/>
    <p:sldId id="264" r:id="rId37"/>
    <p:sldId id="274" r:id="rId38"/>
    <p:sldId id="2147481205" r:id="rId39"/>
    <p:sldId id="2147481206" r:id="rId40"/>
    <p:sldId id="275" r:id="rId41"/>
    <p:sldId id="276" r:id="rId42"/>
    <p:sldId id="277" r:id="rId43"/>
    <p:sldId id="2147481212" r:id="rId44"/>
    <p:sldId id="2242" r:id="rId45"/>
    <p:sldId id="282" r:id="rId46"/>
    <p:sldId id="283" r:id="rId47"/>
    <p:sldId id="284" r:id="rId48"/>
    <p:sldId id="285" r:id="rId49"/>
    <p:sldId id="286" r:id="rId50"/>
    <p:sldId id="287" r:id="rId51"/>
    <p:sldId id="288" r:id="rId52"/>
    <p:sldId id="28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3" autoAdjust="0"/>
    <p:restoredTop sz="52361" autoAdjust="0"/>
  </p:normalViewPr>
  <p:slideViewPr>
    <p:cSldViewPr snapToGrid="0" snapToObjects="1">
      <p:cViewPr varScale="1">
        <p:scale>
          <a:sx n="83" d="100"/>
          <a:sy n="83" d="100"/>
        </p:scale>
        <p:origin x="2220" y="84"/>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12:22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12:22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Bank of America’s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Bank of America’s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Bank of America’s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This slide covers key use cases relevant to Bank of America,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Bank of America’s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22</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23</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4" name="Footer Placeholder 3"/>
          <p:cNvSpPr>
            <a:spLocks noGrp="1"/>
          </p:cNvSpPr>
          <p:nvPr>
            <p:ph type="ftr" sz="quarter" idx="10"/>
          </p:nvPr>
        </p:nvSpPr>
        <p:spPr/>
        <p:txBody>
          <a:bodyPr/>
          <a:lstStyle/>
          <a:p>
            <a:pPr marL="604133" defTabSz="966577">
              <a:defRPr/>
            </a:pPr>
            <a:r>
              <a:rPr lang="en-US">
                <a:solidFill>
                  <a:prstClr val="black"/>
                </a:solidFill>
                <a:latin typeface="Calibri"/>
              </a:rPr>
              <a:t>May 2018 Roadshow Virtualiation</a:t>
            </a:r>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24</a:t>
            </a:fld>
            <a:endParaRPr lang="en-US">
              <a:solidFill>
                <a:prstClr val="black"/>
              </a:solidFill>
              <a:latin typeface="Segoe UI" pitchFamily="34" charset="0"/>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901440" y="1136898"/>
            <a:ext cx="3511296" cy="305391"/>
          </a:xfrm>
          <a:prstGeom prst="rect">
            <a:avLst/>
          </a:prstGeom>
          <a:noFill/>
        </p:spPr>
        <p:txBody>
          <a:bodyPr wrap="square" lIns="0" tIns="0" rIns="0" bIns="0" rtlCol="0" anchor="t">
            <a:spAutoFit/>
          </a:bodyPr>
          <a:lstStyle/>
          <a:p>
            <a:pPr defTabSz="966577">
              <a:lnSpc>
                <a:spcPct val="90000"/>
              </a:lnSpc>
              <a:defRPr/>
            </a:pPr>
            <a:r>
              <a:rPr lang="en-US" sz="2200" spc="-112">
                <a:solidFill>
                  <a:prstClr val="white"/>
                </a:solidFill>
                <a:latin typeface="Calibri"/>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5240934" y="3620470"/>
            <a:ext cx="2436003" cy="5954977"/>
          </a:xfrm>
          <a:prstGeom prst="rect">
            <a:avLst/>
          </a:prstGeom>
          <a:solidFill>
            <a:schemeClr val="bg1">
              <a:lumMod val="95000"/>
            </a:schemeClr>
          </a:solidFill>
        </p:spPr>
        <p:txBody>
          <a:bodyPr wrap="square" lIns="102180" tIns="51091" rIns="102180" bIns="51091" rtlCol="0">
            <a:noAutofit/>
          </a:bodyPr>
          <a:lstStyle/>
          <a:p>
            <a:pPr defTabSz="966577">
              <a:spcAft>
                <a:spcPts val="1341"/>
              </a:spcAft>
              <a:defRPr/>
            </a:pPr>
            <a:r>
              <a:rPr lang="en-US" spc="-56">
                <a:solidFill>
                  <a:srgbClr val="000000"/>
                </a:solidFill>
                <a:latin typeface="Calibri"/>
              </a:rPr>
              <a:t>Key points to land</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endParaRPr lang="en-US" sz="1900">
              <a:solidFill>
                <a:srgbClr val="000000"/>
              </a:solidFill>
              <a:latin typeface="Calibri"/>
            </a:endParaRPr>
          </a:p>
        </p:txBody>
      </p:sp>
    </p:spTree>
    <p:extLst>
      <p:ext uri="{BB962C8B-B14F-4D97-AF65-F5344CB8AC3E}">
        <p14:creationId xmlns:p14="http://schemas.microsoft.com/office/powerpoint/2010/main" val="320902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Azure Active Directory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that is closest to your users or organization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Azure Active Directory (AD) and Virtual Network</a:t>
            </a:r>
          </a:p>
          <a:p>
            <a:pPr>
              <a:buFont typeface="+mj-lt"/>
              <a:buAutoNum type="arabicPeriod"/>
            </a:pPr>
            <a:r>
              <a:rPr lang="en-US" b="1" dirty="0"/>
              <a:t>Azure AD Tenant Connection</a:t>
            </a:r>
            <a:r>
              <a:rPr lang="en-US" dirty="0"/>
              <a:t>:</a:t>
            </a:r>
          </a:p>
          <a:p>
            <a:pPr marL="742950" lvl="1" indent="-285750">
              <a:buFont typeface="+mj-lt"/>
              <a:buAutoNum type="arabicPeriod"/>
            </a:pPr>
            <a:r>
              <a:rPr lang="en-US" dirty="0"/>
              <a:t>Ensure you have an </a:t>
            </a:r>
            <a:r>
              <a:rPr lang="en-US" b="1" dirty="0"/>
              <a:t>Azure AD Tenant</a:t>
            </a:r>
            <a:r>
              <a:rPr lang="en-US" dirty="0"/>
              <a:t> linked to your Azure subscription.</a:t>
            </a:r>
          </a:p>
          <a:p>
            <a:pPr marL="742950" lvl="1" indent="-285750">
              <a:buFont typeface="+mj-lt"/>
              <a:buAutoNum type="arabicPeriod"/>
            </a:pPr>
            <a:r>
              <a:rPr lang="en-US" dirty="0"/>
              <a:t>Confirm that your users are synced to Azure AD (via </a:t>
            </a:r>
            <a:r>
              <a:rPr lang="en-US" b="1" dirty="0"/>
              <a:t>AD Connect</a:t>
            </a:r>
            <a:r>
              <a:rPr lang="en-US" dirty="0"/>
              <a: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a:t>
            </a:r>
          </a:p>
          <a:p>
            <a:pPr marL="742950" lvl="1" indent="-285750">
              <a:buFont typeface="+mj-lt"/>
              <a:buAutoNum type="arabicPeriod"/>
            </a:pPr>
            <a:r>
              <a:rPr lang="en-US" b="1" dirty="0"/>
              <a:t>Resource Group</a:t>
            </a:r>
            <a:r>
              <a:rPr lang="en-US" dirty="0"/>
              <a:t>: Select the resource group you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Standard D2s_v3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10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t>
            </a:r>
            <a:r>
              <a:rPr lang="en-US" b="1" dirty="0"/>
              <a:t>Active Directory</a:t>
            </a:r>
            <a:r>
              <a:rPr lang="en-US" dirty="0"/>
              <a:t>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Configure </a:t>
            </a:r>
            <a:r>
              <a:rPr lang="en-US" b="1" dirty="0"/>
              <a:t>User Profile</a:t>
            </a:r>
            <a:r>
              <a:rPr lang="en-US" dirty="0"/>
              <a:t> using </a:t>
            </a:r>
            <a:r>
              <a:rPr lang="en-US" dirty="0" err="1"/>
              <a:t>FSLogix</a:t>
            </a:r>
            <a:r>
              <a:rPr lang="en-US" dirty="0"/>
              <a:t>:</a:t>
            </a:r>
          </a:p>
          <a:p>
            <a:pPr marL="742950" lvl="1" indent="-285750">
              <a:buFont typeface="+mj-lt"/>
              <a:buAutoNum type="arabicPeriod"/>
            </a:pPr>
            <a:r>
              <a:rPr lang="en-US" b="1" dirty="0"/>
              <a:t>Enable </a:t>
            </a:r>
            <a:r>
              <a:rPr lang="en-US" b="1" dirty="0" err="1"/>
              <a:t>FSLogix</a:t>
            </a:r>
            <a:r>
              <a:rPr lang="en-US" b="1" dirty="0"/>
              <a:t> Profile Container</a:t>
            </a:r>
            <a:r>
              <a:rPr lang="en-US" dirty="0"/>
              <a:t> and provide a storage account or SMB file path for storing user profiles.</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add </a:t>
            </a:r>
            <a:r>
              <a:rPr lang="en-US" dirty="0" err="1"/>
              <a:t>BankofAmericaUserGroup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t>
            </a:r>
            <a:r>
              <a:rPr lang="en-US" b="1" dirty="0"/>
              <a:t>Azure Virtual Desktop</a:t>
            </a:r>
            <a:r>
              <a:rPr lang="en-US" dirty="0"/>
              <a:t>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a:t>Launch the desktop or applications to verify access.</a:t>
            </a:r>
          </a:p>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25</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26</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Bank of America’s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Bank of America’s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Bank of America’s marketing team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Within Bank of America,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 including those relevant to Bank of America:</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37</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43</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Cognitive Services provides pre-built APIs for computer vision, enabling you to extract insights from images and videos. We will explore how you can use Azure Cognitive Services to recognize faces, objects, and text in images.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44</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an AI governance framework and steps for addressing bias.</a:t>
            </a:r>
          </a:p>
          <a:p>
            <a:pPr marL="0" lvl="0" indent="0">
              <a:buNone/>
            </a:pPr>
            <a:endParaRPr/>
          </a:p>
          <a:p>
            <a:pPr marL="0" lvl="0" indent="0">
              <a:buNone/>
            </a:pPr>
            <a:r>
              <a:rPr b="1"/>
              <a:t>Addressing bias in AI models</a:t>
            </a:r>
            <a:br/>
            <a:r>
              <a:t>AI models are only as good as the data they are trained on, and biased data can lead to unfair outcomes. Regular audits and diverse datasets can help mitigate this risk.</a:t>
            </a:r>
          </a:p>
          <a:p>
            <a:pPr marL="0" lvl="0" indent="0">
              <a:buNone/>
            </a:pPr>
            <a:endParaRPr/>
          </a:p>
          <a:p>
            <a:pPr marL="0" lvl="0" indent="0">
              <a:buNone/>
            </a:pPr>
            <a:r>
              <a:rPr b="1"/>
              <a:t>Ensuring transparency and fairness</a:t>
            </a:r>
            <a:br/>
            <a:r>
              <a:t>AI decisions should be explainable to build trust. Fairness checks should be applied to avoid bias in AI outputs, ensuring ethical use.</a:t>
            </a:r>
          </a:p>
          <a:p>
            <a:pPr marL="0" lvl="0" indent="0">
              <a:buNone/>
            </a:pPr>
            <a:endParaRPr/>
          </a:p>
          <a:p>
            <a:pPr marL="0" lvl="0" indent="0">
              <a:buNone/>
            </a:pPr>
            <a:r>
              <a:rPr b="1"/>
              <a:t>Governance frameworks for AI use</a:t>
            </a:r>
            <a:br/>
            <a:r>
              <a:t>Organizations need clear governance frameworks to guide the ethical development and deployment of AI systems, ensuring compliance with laws and industry standards.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Azure compliance certifications and security best practices (MFA, encryption).</a:t>
            </a:r>
          </a:p>
          <a:p>
            <a:pPr marL="0" lvl="0" indent="0">
              <a:buNone/>
            </a:pPr>
            <a:endParaRPr/>
          </a:p>
          <a:p>
            <a:pPr marL="0" lvl="0" indent="0">
              <a:buNone/>
            </a:pPr>
            <a:r>
              <a:rPr b="1"/>
              <a:t>Data encryption</a:t>
            </a:r>
            <a:br/>
            <a:r>
              <a:t>Encryption is essential for securing data, both at rest (when stored) and in transit (when being transferred), to prevent unauthorized access.</a:t>
            </a:r>
          </a:p>
          <a:p>
            <a:pPr marL="0" lvl="0" indent="0">
              <a:buNone/>
            </a:pPr>
            <a:endParaRPr/>
          </a:p>
          <a:p>
            <a:pPr marL="0" lvl="0" indent="0">
              <a:buNone/>
            </a:pPr>
            <a:r>
              <a:rPr b="1"/>
              <a:t>Azure’s compliance certifications</a:t>
            </a:r>
            <a:br/>
            <a:r>
              <a:t>Azure complies with many international security regulations, such as GDPR and HIPAA, ensuring that businesses using Azure meet legal data protection requirements.</a:t>
            </a:r>
          </a:p>
          <a:p>
            <a:pPr marL="0" lvl="0" indent="0">
              <a:buNone/>
            </a:pPr>
            <a:endParaRPr/>
          </a:p>
          <a:p>
            <a:pPr marL="0" lvl="0" indent="0">
              <a:buNone/>
            </a:pPr>
            <a:r>
              <a:rPr b="1"/>
              <a:t>Security best practices</a:t>
            </a:r>
            <a:br/>
            <a:r>
              <a:t>Organizations should adopt best practices such as multi-factor authentication, regular audits, and encryption to strengthen their security posture in the cloud.</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 roadmap for building a cloud-ready culture with milestones for innovation, upskilling, and overcoming resistance.</a:t>
            </a:r>
          </a:p>
          <a:p>
            <a:pPr marL="0" lvl="0" indent="0">
              <a:buNone/>
            </a:pPr>
            <a:endParaRPr/>
          </a:p>
          <a:p>
            <a:pPr marL="0" lvl="0" indent="0">
              <a:buNone/>
            </a:pPr>
            <a:r>
              <a:rPr b="1"/>
              <a:t>Fostering innovation and risk-taking</a:t>
            </a:r>
            <a:br/>
            <a:r>
              <a:t>Encouraging a culture of innovation and risk-taking will help businesses get the most out of cloud technologies. Leaders must promote experimentation.</a:t>
            </a:r>
          </a:p>
          <a:p>
            <a:pPr marL="0" lvl="0" indent="0">
              <a:buNone/>
            </a:pPr>
            <a:endParaRPr/>
          </a:p>
          <a:p>
            <a:pPr marL="0" lvl="0" indent="0">
              <a:buNone/>
            </a:pPr>
            <a:r>
              <a:rPr b="1"/>
              <a:t>Upskilling the workforce</a:t>
            </a:r>
            <a:br/>
            <a:r>
              <a:t>Providing training and resources will ensure that employees can effectively use AI and cloud technologies, helping businesses remain competitive.</a:t>
            </a:r>
          </a:p>
          <a:p>
            <a:pPr marL="0" lvl="0" indent="0">
              <a:buNone/>
            </a:pPr>
            <a:endParaRPr/>
          </a:p>
          <a:p>
            <a:pPr marL="0" lvl="0" indent="0">
              <a:buNone/>
            </a:pPr>
            <a:r>
              <a:rPr b="1"/>
              <a:t>Overcoming resistance to change</a:t>
            </a:r>
            <a:br/>
            <a:r>
              <a:t>Many employees may be hesitant to adopt new technologies. It is important to communicate the benefits clearly and provide support to help them adapt.</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49</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the core elements of cloud computing relevant to Bank of America’s technology leaders. Cloud computing has transformed industries by providing scalable resources and cost efficiencies. We'll discuss the types of cloud deployments, essential aspects of adopting cloud technology from a leadership perspective, and the importance of security and compliance in a financial context. Additionally, we'll cover strategies like hybrid and multi-cloud models, which provide flexibility for integrating cloud with on-premises resources.</a:t>
            </a:r>
          </a:p>
          <a:p>
            <a:r>
              <a:rPr lang="en-US" b="1" dirty="0"/>
              <a:t>The Cloud Revolution</a:t>
            </a:r>
            <a:br>
              <a:rPr lang="en-US" dirty="0"/>
            </a:br>
            <a:r>
              <a:rPr lang="en-US" dirty="0"/>
              <a:t>Cloud computing is reshaping the way organizations manage IT infrastructure by offering on-demand access to computing resources. This shift allows businesses to scale quickly and reduce the need for physical hardware, making it ideal for rapid growth and innovation in sectors like finance.</a:t>
            </a:r>
          </a:p>
          <a:p>
            <a:r>
              <a:rPr lang="en-US" b="1" dirty="0"/>
              <a:t>Types of Cloud Deployments</a:t>
            </a:r>
            <a:br>
              <a:rPr lang="en-US" dirty="0"/>
            </a:br>
            <a:r>
              <a:rPr lang="en-US" dirty="0"/>
              <a:t>Different deployment models provide various levels of control, security, and cost-efficiency. Public, private, and hybrid clouds each offer distinct advantages, enabling organizations to choose the approach that aligns best with their operational and compliance needs.</a:t>
            </a:r>
          </a:p>
          <a:p>
            <a:r>
              <a:rPr lang="en-US" b="1" dirty="0"/>
              <a:t>Cloud Adoption: A Leadership Perspective</a:t>
            </a:r>
            <a:br>
              <a:rPr lang="en-US" dirty="0"/>
            </a:br>
            <a:r>
              <a:rPr lang="en-US" dirty="0"/>
              <a:t>Adopting cloud technology requires strategic planning, particularly in a large financial institution. Leadership must align cloud initiatives with business objectives, ensuring that cloud resources are used efficiently and in ways that add value to the organization.</a:t>
            </a:r>
          </a:p>
          <a:p>
            <a:r>
              <a:rPr lang="en-US" b="1" dirty="0"/>
              <a:t>Security and Compliance in Cloud</a:t>
            </a:r>
            <a:br>
              <a:rPr lang="en-US" dirty="0"/>
            </a:br>
            <a:r>
              <a:rPr lang="en-US" dirty="0"/>
              <a:t>For financial services, security and regulatory compliance are paramount. Using cloud services means adopting strict data protection measures and meeting regulatory requirements like GDPR and ISO 27001. Security frameworks and compliance certifications are essential for managing sensitive financial data in the cloud.</a:t>
            </a:r>
          </a:p>
          <a:p>
            <a:r>
              <a:rPr lang="en-US" b="1" dirty="0"/>
              <a:t>Cost Efficiency and Scalability</a:t>
            </a:r>
            <a:br>
              <a:rPr lang="en-US" dirty="0"/>
            </a:br>
            <a:r>
              <a:rPr lang="en-US" dirty="0"/>
              <a:t>One of the significant benefits of cloud technology is the cost-saving potential. With pay-as-you-go models and auto-scaling capabilities, organizations only pay for the resources they use. This is especially beneficial in finance, where operational costs and scalability can directly impact profitability.</a:t>
            </a:r>
          </a:p>
          <a:p>
            <a:r>
              <a:rPr lang="en-US" b="1" dirty="0"/>
              <a:t>Hybrid and Multi-Cloud Strategies</a:t>
            </a:r>
            <a:br>
              <a:rPr lang="en-US" dirty="0"/>
            </a:br>
            <a:r>
              <a:rPr lang="en-US" dirty="0"/>
              <a:t>Hybrid and multi-cloud approaches provide flexibility, enabling organizations to blend on-premises and cloud resources. This strategy is valuable for organizations in highly regulated industries, allowing them to keep sensitive data on-premises while leveraging cloud resources for other workloads.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10/29/2024 12:22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12:22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10/29/2024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17/06/relationships/model3d" Target="../media/model3d5.glb"/><Relationship Id="rId3" Type="http://schemas.openxmlformats.org/officeDocument/2006/relationships/image" Target="../media/image13.jpeg"/><Relationship Id="rId7" Type="http://schemas.microsoft.com/office/2017/06/relationships/model3d" Target="../media/model3d2.glb"/><Relationship Id="rId12"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17/06/relationships/model3d" Target="../media/model3d4.glb"/><Relationship Id="rId5" Type="http://schemas.openxmlformats.org/officeDocument/2006/relationships/image" Target="../media/image14.png"/><Relationship Id="rId10" Type="http://schemas.openxmlformats.org/officeDocument/2006/relationships/image" Target="../media/image17.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8" name="Slide Number Placeholder 7"/>
          <p:cNvSpPr>
            <a:spLocks noGrp="1"/>
          </p:cNvSpPr>
          <p:nvPr>
            <p:ph type="sldNum" sz="quarter" idx="12"/>
          </p:nvPr>
        </p:nvSpPr>
        <p:spPr/>
        <p:txBody>
          <a:bodyPr/>
          <a:lstStyle/>
          <a:p>
            <a:fld id="{D99624C5-FDF6-4954-B8C3-64918F306FA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Services Offered by Azure</a:t>
            </a:r>
          </a:p>
        </p:txBody>
      </p:sp>
      <p:sp>
        <p:nvSpPr>
          <p:cNvPr id="3" name="Content Placeholder 2"/>
          <p:cNvSpPr>
            <a:spLocks noGrp="1"/>
          </p:cNvSpPr>
          <p:nvPr>
            <p:ph idx="1"/>
          </p:nvPr>
        </p:nvSpPr>
        <p:spPr/>
        <p:txBody>
          <a:bodyPr/>
          <a:lstStyle/>
          <a:p>
            <a:pPr lvl="0"/>
            <a:r>
              <a:t>Compute</a:t>
            </a:r>
          </a:p>
          <a:p>
            <a:pPr lvl="1"/>
            <a:r>
              <a:t>Virtual Machines, App Services.</a:t>
            </a:r>
          </a:p>
          <a:p>
            <a:pPr lvl="0"/>
            <a:r>
              <a:t>Storage</a:t>
            </a:r>
          </a:p>
          <a:p>
            <a:pPr lvl="1"/>
            <a:r>
              <a:t>Blob storage, SQL databases.</a:t>
            </a:r>
          </a:p>
          <a:p>
            <a:pPr lvl="0"/>
            <a:r>
              <a:t>Networking</a:t>
            </a:r>
          </a:p>
          <a:p>
            <a:pPr lvl="1"/>
            <a:r>
              <a:t>Virtual networks, load balancers, and VPN gateways.</a:t>
            </a:r>
          </a:p>
          <a:p>
            <a:pPr lvl="0"/>
            <a:r>
              <a:t>AI and Machine Learning</a:t>
            </a:r>
          </a:p>
          <a:p>
            <a:pPr lvl="1"/>
            <a:r>
              <a:t>Azure Cognitive Services, Azure Machine Learning, and AutoML.</a:t>
            </a:r>
          </a:p>
          <a:p>
            <a:pPr lvl="0"/>
            <a:r>
              <a:t>Hybrid Cloud and Edge Solutions</a:t>
            </a:r>
          </a:p>
          <a:p>
            <a:pPr lvl="1"/>
            <a:r>
              <a:t>Azure Stack, Azure Arc.</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15</a:t>
            </a:fld>
            <a:endParaRPr lang="en-US" dirty="0">
              <a:solidFill>
                <a:srgbClr val="D1282E"/>
              </a:solidFill>
            </a:endParaRPr>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16</a:t>
            </a:fld>
            <a:endParaRPr lang="en-US" dirty="0">
              <a:solidFill>
                <a:srgbClr val="D1282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17</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18</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159159704"/>
                  </p:ext>
                </p:extLst>
              </p:nvPr>
            </p:nvGraphicFramePr>
            <p:xfrm>
              <a:off x="6096000" y="1477203"/>
              <a:ext cx="5215102" cy="1944549"/>
            </p:xfrm>
            <a:graphic>
              <a:graphicData uri="http://schemas.microsoft.com/office/drawing/2017/model3d">
                <am3d:model3d r:embed="rId4">
                  <am3d:spPr>
                    <a:xfrm>
                      <a:off x="0" y="0"/>
                      <a:ext cx="5215102" cy="1944549"/>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1477203"/>
                <a:ext cx="5215102" cy="1944549"/>
              </a:xfrm>
              <a:prstGeom prst="rect">
                <a:avLst/>
              </a:prstGeom>
            </p:spPr>
          </p:pic>
        </mc:Fallback>
      </mc:AlternateContent>
      <p:pic>
        <p:nvPicPr>
          <p:cNvPr id="1217"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7271" y="1328617"/>
            <a:ext cx="393416" cy="202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85168" y="4107793"/>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2416" y="3889601"/>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2464984086"/>
                  </p:ext>
                </p:extLst>
              </p:nvPr>
            </p:nvGraphicFramePr>
            <p:xfrm>
              <a:off x="6527899" y="4771562"/>
              <a:ext cx="785300" cy="497567"/>
            </p:xfrm>
            <a:graphic>
              <a:graphicData uri="http://schemas.microsoft.com/office/drawing/2017/model3d">
                <am3d:model3d r:embed="rId7">
                  <am3d:spPr>
                    <a:xfrm>
                      <a:off x="0" y="0"/>
                      <a:ext cx="785300" cy="497567"/>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647010" ay="4060874" az="599553"/>
                    <am3d:postTrans dx="0" dy="0" dz="0"/>
                  </am3d:trans>
                  <am3d:raster rName="Office3DRenderer" rVer="16.0.8326">
                    <am3d:blip r:embed="rId8"/>
                  </am3d:raster>
                  <am3d:objViewport viewportSz="9278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27899" y="4771562"/>
                <a:ext cx="785300" cy="4975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2059848188"/>
                  </p:ext>
                </p:extLst>
              </p:nvPr>
            </p:nvGraphicFramePr>
            <p:xfrm>
              <a:off x="7942202" y="4866089"/>
              <a:ext cx="749074" cy="367051"/>
            </p:xfrm>
            <a:graphic>
              <a:graphicData uri="http://schemas.microsoft.com/office/drawing/2017/model3d">
                <am3d:model3d r:embed="rId9">
                  <am3d:spPr>
                    <a:xfrm>
                      <a:off x="0" y="0"/>
                      <a:ext cx="749074" cy="367051"/>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3651290" ay="4198681" az="3558658"/>
                    <am3d:postTrans dx="0" dy="0" dz="0"/>
                  </am3d:trans>
                  <am3d:raster rName="Office3DRenderer" rVer="16.0.8326">
                    <am3d:blip r:embed="rId10"/>
                  </am3d:raster>
                  <am3d:objViewport viewportSz="7808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42202" y="4866089"/>
                <a:ext cx="749074" cy="3670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1872973139"/>
                  </p:ext>
                </p:extLst>
              </p:nvPr>
            </p:nvGraphicFramePr>
            <p:xfrm>
              <a:off x="9544141" y="4881659"/>
              <a:ext cx="617192" cy="571047"/>
            </p:xfrm>
            <a:graphic>
              <a:graphicData uri="http://schemas.microsoft.com/office/drawing/2017/model3d">
                <am3d:model3d r:embed="rId11">
                  <am3d:spPr>
                    <a:xfrm>
                      <a:off x="0" y="0"/>
                      <a:ext cx="617192" cy="571047"/>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2401733" ay="2476804" az="1739593"/>
                    <am3d:postTrans dx="0" dy="0" dz="0"/>
                  </am3d:trans>
                  <am3d:raster rName="Office3DRenderer" rVer="16.0.8326">
                    <am3d:blip r:embed="rId12"/>
                  </am3d:raster>
                  <am3d:objViewport viewportSz="9137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44141" y="4881659"/>
                <a:ext cx="617192" cy="5710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2446015"/>
                  </p:ext>
                </p:extLst>
              </p:nvPr>
            </p:nvGraphicFramePr>
            <p:xfrm>
              <a:off x="10714641" y="4662818"/>
              <a:ext cx="947432" cy="821107"/>
            </p:xfrm>
            <a:graphic>
              <a:graphicData uri="http://schemas.microsoft.com/office/drawing/2017/model3d">
                <am3d:model3d r:embed="rId13">
                  <am3d:spPr>
                    <a:xfrm>
                      <a:off x="0" y="0"/>
                      <a:ext cx="947432" cy="821107"/>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3720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a:off x="10714641" y="4662818"/>
                <a:ext cx="947432" cy="821107"/>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91999" cy="6857514"/>
          </a:xfrm>
          <a:prstGeom prst="rect">
            <a:avLst/>
          </a:prstGeom>
        </p:spPr>
      </p:pic>
      <p:sp>
        <p:nvSpPr>
          <p:cNvPr id="16" name="Freeform: Shape 15">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728502" y="1124027"/>
            <a:ext cx="5669575" cy="3333136"/>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endParaRPr lang="en-US" sz="1600" dirty="0"/>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13" name="Content Placeholder 12">
            <a:extLst>
              <a:ext uri="{FF2B5EF4-FFF2-40B4-BE49-F238E27FC236}">
                <a16:creationId xmlns:a16="http://schemas.microsoft.com/office/drawing/2014/main" id="{63BB1403-893C-D44F-AECF-DC651DCD9167}"/>
              </a:ext>
            </a:extLst>
          </p:cNvPr>
          <p:cNvSpPr>
            <a:spLocks noGrp="1"/>
          </p:cNvSpPr>
          <p:nvPr>
            <p:ph idx="1"/>
          </p:nvPr>
        </p:nvSpPr>
        <p:spPr>
          <a:xfrm>
            <a:off x="609600" y="1073889"/>
            <a:ext cx="5788477" cy="5052276"/>
          </a:xfrm>
        </p:spPr>
        <p:txBody>
          <a:bodyPr/>
          <a:lstStyle/>
          <a:p>
            <a:r>
              <a:rPr lang="en-US" b="1" dirty="0"/>
              <a:t>Windows 10 Enterprise Multi-Session</a:t>
            </a:r>
            <a:endParaRPr lang="en-US" dirty="0"/>
          </a:p>
          <a:p>
            <a:pPr marL="742950" lvl="1" indent="-285750">
              <a:buFont typeface="Arial" panose="020B0604020202020204" pitchFamily="34" charset="0"/>
              <a:buChar char="•"/>
            </a:pPr>
            <a:r>
              <a:rPr lang="en-US" dirty="0"/>
              <a:t>Enables multiple users to share a single virtual machine, optimized for AVD.</a:t>
            </a:r>
          </a:p>
          <a:p>
            <a:r>
              <a:rPr lang="en-US" b="1" dirty="0"/>
              <a:t>Windows 10 Enterprise and Windows 11 Enterprise</a:t>
            </a:r>
            <a:endParaRPr lang="en-US" dirty="0"/>
          </a:p>
          <a:p>
            <a:pPr marL="742950" lvl="1" indent="-285750">
              <a:buFont typeface="Arial" panose="020B0604020202020204" pitchFamily="34" charset="0"/>
              <a:buChar char="•"/>
            </a:pPr>
            <a:r>
              <a:rPr lang="en-US" dirty="0"/>
              <a:t>Single-user desktops, commonly used for personalized virtual desktops.</a:t>
            </a:r>
          </a:p>
          <a:p>
            <a:r>
              <a:rPr lang="en-US" b="1" dirty="0"/>
              <a:t>Windows Server 2012 R2 and Later</a:t>
            </a:r>
            <a:endParaRPr lang="en-US" dirty="0"/>
          </a:p>
          <a:p>
            <a:pPr marL="742950" lvl="1" indent="-285750">
              <a:buFont typeface="Arial" panose="020B0604020202020204" pitchFamily="34" charset="0"/>
              <a:buChar char="•"/>
            </a:pPr>
            <a:r>
              <a:rPr lang="en-US" dirty="0"/>
              <a:t>Supports multi-user sessions; ideal for server-based applications.</a:t>
            </a:r>
          </a:p>
          <a:p>
            <a:r>
              <a:rPr lang="en-US" b="1" dirty="0"/>
              <a:t>Linux Distributions (Limited Support)</a:t>
            </a:r>
            <a:endParaRPr lang="en-US" dirty="0"/>
          </a:p>
          <a:p>
            <a:pPr marL="742950" lvl="1" indent="-285750">
              <a:buFont typeface="Arial" panose="020B0604020202020204" pitchFamily="34" charset="0"/>
              <a:buChar char="•"/>
            </a:pPr>
            <a:r>
              <a:rPr lang="en-US" dirty="0"/>
              <a:t>AVD provides limited support for specific Linux distributions for specialized workloads.</a:t>
            </a:r>
          </a:p>
          <a:p>
            <a:endParaRPr lang="en-US" dirty="0"/>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a:p>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a:p>
            <a:endParaRPr lang="en-US" dirty="0"/>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a:p>
            <a:endParaRPr lang="en-US" dirty="0"/>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a:p>
            <a:endParaRPr lang="en-US" dirty="0"/>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ProDataMan Founder and Principal</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a:p>
            <a:endParaRPr lang="en-US" dirty="0"/>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a:p>
            <a:endParaRPr lang="en-US" dirty="0"/>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b="1" dirty="0"/>
              <a:t>Key Tools in Generative AI: GPT, DALL·E, and Codex</a:t>
            </a:r>
            <a:endParaRPr b="1"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0" y="1941095"/>
            <a:ext cx="5694947"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endParaRPr lang="en-US"/>
          </a:p>
          <a:p>
            <a:pPr lvl="1"/>
            <a:r>
              <a:rPr lang="en-US"/>
              <a:t>Azure Cognitive Services offers pre-built APIs for computer vision, enabling you to extract insights from images and videos. You can use Azure Cognitive Services to recognize faces, objects, and text in images.</a:t>
            </a: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pPr lvl="0"/>
            <a:r>
              <a:t>Ethics in AI</a:t>
            </a:r>
          </a:p>
          <a:p>
            <a:pPr lvl="0"/>
            <a:r>
              <a:t>Cloud Security &amp; Compliance</a:t>
            </a:r>
          </a:p>
          <a:p>
            <a:pPr lvl="0"/>
            <a:r>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Ethics in AI</a:t>
            </a:r>
          </a:p>
        </p:txBody>
      </p:sp>
      <p:sp>
        <p:nvSpPr>
          <p:cNvPr id="3" name="Content Placeholder 2"/>
          <p:cNvSpPr>
            <a:spLocks noGrp="1"/>
          </p:cNvSpPr>
          <p:nvPr>
            <p:ph idx="1"/>
          </p:nvPr>
        </p:nvSpPr>
        <p:spPr/>
        <p:txBody>
          <a:bodyPr/>
          <a:lstStyle/>
          <a:p>
            <a:pPr lvl="0"/>
            <a:r>
              <a:t>Addressing bias in AI models</a:t>
            </a:r>
          </a:p>
          <a:p>
            <a:pPr lvl="1"/>
            <a:r>
              <a:t>AI models can inherit biases from the data they are trained on, which can result in unfair or unethical outcomes.</a:t>
            </a:r>
          </a:p>
          <a:p>
            <a:pPr lvl="0"/>
            <a:r>
              <a:t>Ensuring transparency and fairness</a:t>
            </a:r>
          </a:p>
          <a:p>
            <a:pPr lvl="1"/>
            <a:r>
              <a:t>AI decisions should be explainable, and fairness checks should be applied to avoid discrimination.</a:t>
            </a:r>
          </a:p>
          <a:p>
            <a:pPr lvl="0"/>
            <a:r>
              <a:t>Governance frameworks for AI use</a:t>
            </a:r>
          </a:p>
          <a:p>
            <a:pPr lvl="1"/>
            <a:r>
              <a:t>Organizations need governance structures to ensure AI is used ethically and complies with regulations.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Cloud Security &amp; Compliance</a:t>
            </a:r>
          </a:p>
        </p:txBody>
      </p:sp>
      <p:sp>
        <p:nvSpPr>
          <p:cNvPr id="3" name="Content Placeholder 2"/>
          <p:cNvSpPr>
            <a:spLocks noGrp="1"/>
          </p:cNvSpPr>
          <p:nvPr>
            <p:ph idx="1"/>
          </p:nvPr>
        </p:nvSpPr>
        <p:spPr/>
        <p:txBody>
          <a:bodyPr/>
          <a:lstStyle/>
          <a:p>
            <a:pPr lvl="0"/>
            <a:r>
              <a:t>Data encryption</a:t>
            </a:r>
          </a:p>
          <a:p>
            <a:pPr lvl="1"/>
            <a:r>
              <a:t>Data should be encrypted both at rest and in transit to protect sensitive information.</a:t>
            </a:r>
          </a:p>
          <a:p>
            <a:pPr lvl="0"/>
            <a:r>
              <a:t>Azure’s compliance certifications</a:t>
            </a:r>
          </a:p>
          <a:p>
            <a:pPr lvl="1"/>
            <a:r>
              <a:t>Azure complies with global security standards such as GDPR, HIPAA, and ISO certifications.</a:t>
            </a:r>
          </a:p>
          <a:p>
            <a:pPr lvl="0"/>
            <a:r>
              <a:t>Security best practices</a:t>
            </a:r>
          </a:p>
          <a:p>
            <a:pPr lvl="1"/>
            <a:r>
              <a:t>Use multi-factor authentication (MFA), conduct regular security audits, and encrypt data to secure cloud environments.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47</a:t>
            </a:fld>
            <a:endParaRPr lang="en-US" dirty="0">
              <a:solidFill>
                <a:srgbClr val="D1282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Building a Cloud-Ready Culture</a:t>
            </a:r>
          </a:p>
        </p:txBody>
      </p:sp>
      <p:sp>
        <p:nvSpPr>
          <p:cNvPr id="3" name="Content Placeholder 2"/>
          <p:cNvSpPr>
            <a:spLocks noGrp="1"/>
          </p:cNvSpPr>
          <p:nvPr>
            <p:ph idx="1"/>
          </p:nvPr>
        </p:nvSpPr>
        <p:spPr/>
        <p:txBody>
          <a:bodyPr/>
          <a:lstStyle/>
          <a:p>
            <a:pPr lvl="0"/>
            <a:r>
              <a:t>Fostering innovation and risk-taking</a:t>
            </a:r>
          </a:p>
          <a:p>
            <a:pPr lvl="1"/>
            <a:r>
              <a:t>Leaders should encourage experimentation with cloud technologies to fully leverage their benefits.</a:t>
            </a:r>
          </a:p>
          <a:p>
            <a:pPr lvl="0"/>
            <a:r>
              <a:t>Upskilling the workforce</a:t>
            </a:r>
          </a:p>
          <a:p>
            <a:pPr lvl="1"/>
            <a:r>
              <a:t>Employees need training to build the necessary skills to work with AI and cloud technologies.</a:t>
            </a:r>
          </a:p>
          <a:p>
            <a:pPr lvl="0"/>
            <a:r>
              <a:t>Overcoming resistance to change</a:t>
            </a:r>
          </a:p>
          <a:p>
            <a:pPr lvl="1"/>
            <a:r>
              <a:t>Communicate the benefits of cloud adoption and provide support to employees as they transition to new systems.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Wrap-Up &amp; Key Takeaways</a:t>
            </a:r>
          </a:p>
        </p:txBody>
      </p:sp>
      <p:sp>
        <p:nvSpPr>
          <p:cNvPr id="3" name="Content Placeholder 2"/>
          <p:cNvSpPr>
            <a:spLocks noGrp="1"/>
          </p:cNvSpPr>
          <p:nvPr>
            <p:ph idx="1"/>
          </p:nvPr>
        </p:nvSpPr>
        <p:spPr/>
        <p:txBody>
          <a:bodyPr/>
          <a:lstStyle/>
          <a:p>
            <a:pPr lvl="0"/>
            <a:r>
              <a:t>Recap of the Session</a:t>
            </a:r>
          </a:p>
          <a:p>
            <a:pPr lvl="0"/>
            <a:r>
              <a:t>Call to Action: Start Your Cloud and AI Journey</a:t>
            </a:r>
          </a:p>
          <a:p>
            <a:pPr lvl="0"/>
            <a:r>
              <a:t>Q&amp;A with the Audience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49</a:t>
            </a:fld>
            <a:endParaRPr lang="en-US" dirty="0">
              <a:solidFill>
                <a:srgbClr val="D1282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50</a:t>
            </a:fld>
            <a:endParaRPr lang="en-US" dirty="0">
              <a:solidFill>
                <a:srgbClr val="D1282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51</a:t>
            </a:fld>
            <a:endParaRPr lang="en-US" dirty="0">
              <a:solidFill>
                <a:srgbClr val="D1282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52</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4F8717-D958-F98E-9904-617EADF9F778}"/>
              </a:ext>
            </a:extLst>
          </p:cNvPr>
          <p:cNvSpPr>
            <a:spLocks noGrp="1"/>
          </p:cNvSpPr>
          <p:nvPr>
            <p:ph type="body" idx="1"/>
          </p:nvPr>
        </p:nvSpPr>
        <p:spPr>
          <a:xfrm>
            <a:off x="609600" y="228601"/>
            <a:ext cx="10363200" cy="1066800"/>
          </a:xfrm>
        </p:spPr>
        <p:txBody>
          <a:bodyPr>
            <a:normAutofit/>
          </a:bodyPr>
          <a:lstStyle/>
          <a:p>
            <a:r>
              <a:rPr lang="en-US" sz="2700"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64" presetClass="path" presetSubtype="0" decel="100000" fill="hold" nodeType="withEffect">
                                  <p:stCondLst>
                                    <p:cond delay="0"/>
                                  </p:stCondLst>
                                  <p:childTnLst>
                                    <p:animMotion origin="layout" path="M -0.0888 0.18403 L -6.25E-7 -3.33333E-6 " pathEditMode="relative" rAng="0" ptsTypes="AA">
                                      <p:cBhvr>
                                        <p:cTn id="9" dur="750" fill="hold"/>
                                        <p:tgtEl>
                                          <p:spTgt spid="29"/>
                                        </p:tgtEl>
                                        <p:attrNameLst>
                                          <p:attrName>ppt_x</p:attrName>
                                          <p:attrName>ppt_y</p:attrName>
                                        </p:attrNameLst>
                                      </p:cBhvr>
                                      <p:rCtr x="444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a:p>
            <a:endParaRPr 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4355</TotalTime>
  <Words>15822</Words>
  <Application>Microsoft Office PowerPoint</Application>
  <PresentationFormat>Widescreen</PresentationFormat>
  <Paragraphs>1007</Paragraphs>
  <Slides>52</Slides>
  <Notes>52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PowerPoint Presentation</vt:lpstr>
      <vt:lpstr>Types of Cloud Deployments</vt:lpstr>
      <vt:lpstr>Private cloud</vt:lpstr>
      <vt:lpstr>Public cloud</vt:lpstr>
      <vt:lpstr>Hybrid cloud</vt:lpstr>
      <vt:lpstr>Cloud Adoption: A Leadership Perspective</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45</cp:revision>
  <dcterms:created xsi:type="dcterms:W3CDTF">2024-10-22T18:18:18Z</dcterms:created>
  <dcterms:modified xsi:type="dcterms:W3CDTF">2024-10-29T22:35:22Z</dcterms:modified>
</cp:coreProperties>
</file>